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68" r:id="rId5"/>
    <p:sldId id="331" r:id="rId6"/>
    <p:sldId id="262" r:id="rId7"/>
    <p:sldId id="263" r:id="rId8"/>
    <p:sldId id="264" r:id="rId9"/>
    <p:sldId id="265" r:id="rId10"/>
    <p:sldId id="272" r:id="rId11"/>
    <p:sldId id="273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333" r:id="rId20"/>
    <p:sldId id="297" r:id="rId21"/>
    <p:sldId id="332" r:id="rId2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7FF0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ABA20A-6FA6-41E3-AE9C-D2C30FC0A769}" v="269" dt="2021-12-07T18:50:41.768"/>
    <p1510:client id="{C17AAFF0-65DD-638F-9577-93607EFBD47C}" v="21" dt="2021-12-07T18:33:03.6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840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397CF-E02E-4903-A055-890F16227311}" type="datetimeFigureOut">
              <a:rPr lang="en-GB" smtClean="0"/>
              <a:t>07/12/2021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AB66-6B1B-4D33-8EC2-D94AB424B26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210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9882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8603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3024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00BEC53-6C66-491A-8262-6C9644C07152}" type="datetime1">
              <a:rPr lang="nl-NL" noProof="0" smtClean="0"/>
              <a:t>7-12-2021</a:t>
            </a:fld>
            <a:endParaRPr lang="nl-NL" noProof="0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17698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0BBB-AA3D-402D-A179-A9C017A3453D}" type="datetime1">
              <a:rPr lang="nl-NL" noProof="0" smtClean="0"/>
              <a:t>7-12-2021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75539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DE01-3480-42CF-9B50-C0496424F63F}" type="datetime1">
              <a:rPr lang="nl-NL" noProof="0" smtClean="0"/>
              <a:t>7-12-2021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929438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9DF6-5FCC-4E20-A137-51BC7E33C7E6}" type="datetime1">
              <a:rPr lang="nl-NL" noProof="0" smtClean="0"/>
              <a:t>7-12-2021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017407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92CC-9A51-4DCB-9CE1-87C12736465F}" type="datetime1">
              <a:rPr lang="nl-NL" noProof="0" smtClean="0"/>
              <a:t>7-12-2021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  <a:p>
            <a:pPr lvl="5"/>
            <a:r>
              <a:rPr lang="nl-NL" noProof="0"/>
              <a:t>Zesde niveau</a:t>
            </a:r>
          </a:p>
          <a:p>
            <a:pPr lvl="6"/>
            <a:r>
              <a:rPr lang="nl-NL" noProof="0"/>
              <a:t>Zevende niveau - Subtitel</a:t>
            </a:r>
          </a:p>
          <a:p>
            <a:pPr lvl="7"/>
            <a:r>
              <a:rPr lang="nl-NL" noProof="0"/>
              <a:t>Achtste niveau - Subtitel</a:t>
            </a:r>
          </a:p>
          <a:p>
            <a:pPr lvl="8"/>
            <a:r>
              <a:rPr lang="nl-NL" noProof="0"/>
              <a:t>Negende Niveau</a:t>
            </a:r>
          </a:p>
        </p:txBody>
      </p:sp>
    </p:spTree>
    <p:extLst>
      <p:ext uri="{BB962C8B-B14F-4D97-AF65-F5344CB8AC3E}">
        <p14:creationId xmlns:p14="http://schemas.microsoft.com/office/powerpoint/2010/main" val="2047574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38DD-7B9B-4187-B15F-CA706FB7F2BF}" type="datetime1">
              <a:rPr lang="nl-NL" noProof="0" smtClean="0"/>
              <a:t>7-12-2021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87881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7CD8-A649-4824-9F9C-F7DAF78B876D}" type="datetime1">
              <a:rPr lang="nl-NL" noProof="0" smtClean="0"/>
              <a:t>7-12-2021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912026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809-E006-4D4A-A571-B5578B43D022}" type="datetime1">
              <a:rPr lang="nl-NL" noProof="0" smtClean="0"/>
              <a:t>7-12-2021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577004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DEA8-D406-4DE0-9C63-B6B0DEA56C5C}" type="datetime1">
              <a:rPr lang="nl-NL" noProof="0" smtClean="0"/>
              <a:t>7-12-2021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5935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EDB9-8966-4269-B009-409D6A203F05}" type="datetime1">
              <a:rPr lang="nl-NL" noProof="0" smtClean="0"/>
              <a:t>7-12-2021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082807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111CDB-CE47-42D8-BA9F-C515F5D3223B}" type="datetime1">
              <a:rPr lang="nl-NL" noProof="0" smtClean="0"/>
              <a:t>7-12-2021</a:t>
            </a:fld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84326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  <a:p>
            <a:pPr lvl="5"/>
            <a:r>
              <a:rPr lang="nl-NL" noProof="0"/>
              <a:t>Zesde niveau</a:t>
            </a:r>
          </a:p>
          <a:p>
            <a:pPr lvl="6"/>
            <a:r>
              <a:rPr lang="nl-NL" noProof="0"/>
              <a:t>Zevende niveau - Subtitel</a:t>
            </a:r>
          </a:p>
          <a:p>
            <a:pPr lvl="7"/>
            <a:r>
              <a:rPr lang="nl-NL" noProof="0"/>
              <a:t>Achtste niveau - Subtitel</a:t>
            </a:r>
          </a:p>
          <a:p>
            <a:pPr lvl="8"/>
            <a:r>
              <a:rPr lang="nl-NL" noProof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7-12-2021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769047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D67444-35CA-4F30-A69C-8F275EF502B8}" type="datetime1">
              <a:rPr lang="nl-NL" noProof="0" smtClean="0"/>
              <a:t>7-12-2021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991423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F04B2F-7CB4-4EC9-8DAE-E7C3ED683122}" type="datetime1">
              <a:rPr lang="nl-NL" noProof="0" smtClean="0"/>
              <a:t>7-12-2021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735847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9464-62FE-406B-87B8-2D97F20E17F9}" type="datetime1">
              <a:rPr lang="nl-NL" noProof="0" smtClean="0"/>
              <a:t>7-12-2021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70187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8442-589B-4BFC-9184-496EEB8D88F7}" type="datetime1">
              <a:rPr lang="nl-NL" noProof="0" smtClean="0"/>
              <a:t>7-12-2021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845995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F1B3-482F-4F4A-A3C3-E26533A2A6F7}" type="datetime1">
              <a:rPr lang="nl-NL" noProof="0" smtClean="0"/>
              <a:t>7-12-2021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4230540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7-12-2021</a:t>
            </a:fld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10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smtClean="0"/>
              <a:pPr/>
              <a:t>7-12-2021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048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E1FD19D5-EFBE-44BB-99F8-B3AC1E31F12E}" type="datetime1">
              <a:rPr lang="nl-NL" smtClean="0"/>
              <a:t>7-12-2021</a:t>
            </a:fld>
            <a:endParaRPr lang="en-GB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46929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92644BC-DF8B-4D67-A7E7-632056BAF6A3}" type="datetime1">
              <a:rPr lang="nl-NL" smtClean="0"/>
              <a:t>7-12-2021</a:t>
            </a:fld>
            <a:endParaRPr lang="en-GB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508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noProof="0" smtClean="0"/>
              <a:pPr/>
              <a:t>7-12-2021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 userDrawn="1"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 userDrawn="1"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 userDrawn="1"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 userDrawn="1"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/>
                <a:t>Derde niveau</a:t>
              </a:r>
            </a:p>
            <a:p>
              <a:pPr marL="0" lvl="3"/>
              <a:r>
                <a:rPr lang="nl-NL" b="1" noProof="0"/>
                <a:t>Vierde niveau</a:t>
              </a:r>
            </a:p>
            <a:p>
              <a:pPr marL="0" lvl="4"/>
              <a:r>
                <a:rPr lang="nl-NL" noProof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/>
                <a:t>Achtste niveau - Subtitel</a:t>
              </a:r>
            </a:p>
            <a:p>
              <a:pPr marL="0" lvl="8"/>
              <a:r>
                <a:rPr lang="nl-NL" noProof="0"/>
                <a:t>Negende Niveau</a:t>
              </a:r>
            </a:p>
            <a:p>
              <a:endParaRPr lang="nl-NL" noProof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 userDrawn="1"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 userDrawn="1"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 userDrawn="1"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 userDrawn="1"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 userDrawn="1"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 userDrawn="1"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 userDrawn="1"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 userDrawn="1"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 userDrawn="1"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 userDrawn="1"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 userDrawn="1"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 userDrawn="1"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 userDrawn="1"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 userDrawn="1"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 userDrawn="1"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 userDrawn="1"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 userDrawn="1"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 userDrawn="1"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 userDrawn="1"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 userDrawn="1"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 userDrawn="1"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 userDrawn="1"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40608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E8DCF3-56A4-46E1-9EBC-EA613906C72E}" type="datetime1">
              <a:rPr lang="nl-NL" noProof="0" smtClean="0"/>
              <a:t>7-12-2021</a:t>
            </a:fld>
            <a:endParaRPr lang="nl-NL" noProof="0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693181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8524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860599-687F-493C-A523-B4769D1A9902}" type="datetime1">
              <a:rPr lang="nl-NL" noProof="0" smtClean="0"/>
              <a:t>7-12-2021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13505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805B-C73B-4907-9377-FC5FEFF5C94B}" type="datetime1">
              <a:rPr lang="nl-NL" noProof="0" smtClean="0"/>
              <a:t>7-12-2021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36738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924F-0B7B-4710-AD11-E918B7D7DC34}" type="datetime1">
              <a:rPr lang="nl-NL" noProof="0" smtClean="0"/>
              <a:t>7-12-2021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86592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D4A7-C8B7-4A0C-B633-469DC286E6A4}" type="datetime1">
              <a:rPr lang="nl-NL" noProof="0" smtClean="0"/>
              <a:t>7-12-2021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1821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44ED-5108-4353-A2EE-644FDE4D0D92}" type="datetime1">
              <a:rPr lang="nl-NL" noProof="0" smtClean="0"/>
              <a:t>7-12-2021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76749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9D6B-D6F0-40D7-BDA6-80E6F7E85B75}" type="datetime1">
              <a:rPr lang="nl-NL" noProof="0" smtClean="0"/>
              <a:t>7-12-2021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182617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  <a:p>
            <a:pPr lvl="5"/>
            <a:r>
              <a:rPr lang="nl-NL" noProof="0"/>
              <a:t>Zesde niveau</a:t>
            </a:r>
          </a:p>
          <a:p>
            <a:pPr lvl="6"/>
            <a:r>
              <a:rPr lang="nl-NL" noProof="0"/>
              <a:t>Zevende niveau - Subtitel</a:t>
            </a:r>
          </a:p>
          <a:p>
            <a:pPr lvl="7"/>
            <a:r>
              <a:rPr lang="nl-NL" noProof="0"/>
              <a:t>Achtste niveau - Subtitel</a:t>
            </a:r>
          </a:p>
          <a:p>
            <a:pPr lvl="8"/>
            <a:r>
              <a:rPr lang="nl-NL" noProof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3033D5A6-A31A-4714-8C8C-D9F565F5F594}" type="datetime1">
              <a:rPr lang="nl-NL" noProof="0" smtClean="0"/>
              <a:t>7-12-2021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79623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0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1" r:id="rId8"/>
    <p:sldLayoutId id="2147483679" r:id="rId9"/>
    <p:sldLayoutId id="2147483680" r:id="rId10"/>
    <p:sldLayoutId id="2147483681" r:id="rId11"/>
    <p:sldLayoutId id="2147483682" r:id="rId12"/>
    <p:sldLayoutId id="2147483672" r:id="rId13"/>
    <p:sldLayoutId id="2147483673" r:id="rId14"/>
    <p:sldLayoutId id="2147483674" r:id="rId15"/>
    <p:sldLayoutId id="2147483676" r:id="rId16"/>
    <p:sldLayoutId id="2147483677" r:id="rId17"/>
    <p:sldLayoutId id="2147483678" r:id="rId18"/>
    <p:sldLayoutId id="2147483649" r:id="rId19"/>
    <p:sldLayoutId id="2147483669" r:id="rId20"/>
    <p:sldLayoutId id="2147483670" r:id="rId21"/>
    <p:sldLayoutId id="2147483683" r:id="rId22"/>
    <p:sldLayoutId id="2147483684" r:id="rId23"/>
    <p:sldLayoutId id="2147483685" r:id="rId24"/>
    <p:sldLayoutId id="2147483654" r:id="rId25"/>
    <p:sldLayoutId id="2147483655" r:id="rId26"/>
    <p:sldLayoutId id="2147483687" r:id="rId27"/>
    <p:sldLayoutId id="2147483688" r:id="rId28"/>
    <p:sldLayoutId id="2147483689" r:id="rId29"/>
    <p:sldLayoutId id="2147483692" r:id="rId3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orient="horz" pos="187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3861" userDrawn="1">
          <p15:clr>
            <a:srgbClr val="F26B43"/>
          </p15:clr>
        </p15:guide>
        <p15:guide id="8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B5FC2221-6673-460E-9932-4480AF37A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1</a:t>
            </a:fld>
            <a:endParaRPr lang="nl-NL"/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E8004E6F-5AE4-469B-A1C6-E8A716547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/>
              <a:t>Financieel management</a:t>
            </a:r>
          </a:p>
        </p:txBody>
      </p:sp>
      <p:sp>
        <p:nvSpPr>
          <p:cNvPr id="8" name="Tijdelijke aanduiding voor datum 7">
            <a:extLst>
              <a:ext uri="{FF2B5EF4-FFF2-40B4-BE49-F238E27FC236}">
                <a16:creationId xmlns:a16="http://schemas.microsoft.com/office/drawing/2014/main" id="{BBD7C9EE-C66F-4B59-9527-5D3C27382E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/>
          <a:p>
            <a:r>
              <a:rPr lang="nl-NL"/>
              <a:t>08-12-2021</a:t>
            </a:r>
          </a:p>
        </p:txBody>
      </p:sp>
      <p:sp>
        <p:nvSpPr>
          <p:cNvPr id="2" name="Ondertitel 1">
            <a:extLst>
              <a:ext uri="{FF2B5EF4-FFF2-40B4-BE49-F238E27FC236}">
                <a16:creationId xmlns:a16="http://schemas.microsoft.com/office/drawing/2014/main" id="{9AB00E9D-FE5B-4000-93AD-A5933085A4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/>
          <a:lstStyle/>
          <a:p>
            <a:r>
              <a:rPr lang="nl-NL"/>
              <a:t>Les 2 Exploitatie</a:t>
            </a:r>
          </a:p>
          <a:p>
            <a:endParaRPr lang="nl-NL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3F2503CA-BD50-40D9-B48F-71457F24A0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/>
          <a:lstStyle/>
          <a:p>
            <a:r>
              <a:rPr lang="nl-NL">
                <a:solidFill>
                  <a:srgbClr val="A7FF00"/>
                </a:solidFill>
              </a:rPr>
              <a:t>Financieel management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8736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/>
              <a:t>Exploitatiebegroting 				</a:t>
            </a:r>
            <a:endParaRPr lang="nl-NL" sz="2000" i="1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503443"/>
            <a:ext cx="11179629" cy="3315299"/>
          </a:xfrm>
        </p:spPr>
        <p:txBody>
          <a:bodyPr/>
          <a:lstStyle/>
          <a:p>
            <a:pPr marL="0" indent="0">
              <a:buNone/>
            </a:pPr>
            <a:r>
              <a:rPr lang="nl-NL" sz="4000" b="1"/>
              <a:t>Opdrachten (Rekenvaardigheid) :</a:t>
            </a:r>
          </a:p>
          <a:p>
            <a:pPr marL="0" indent="0">
              <a:buNone/>
            </a:pPr>
            <a:r>
              <a:rPr lang="nl-NL" sz="2400"/>
              <a:t>Brutowinst als % van de omzet</a:t>
            </a:r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</p:txBody>
      </p:sp>
      <p:graphicFrame>
        <p:nvGraphicFramePr>
          <p:cNvPr id="2" name="Tabel 1"/>
          <p:cNvGraphicFramePr>
            <a:graphicFrameLocks noGrp="1"/>
          </p:cNvGraphicFramePr>
          <p:nvPr/>
        </p:nvGraphicFramePr>
        <p:xfrm>
          <a:off x="2191657" y="3161092"/>
          <a:ext cx="8127999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84318815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53993216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20778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b="1"/>
                        <a:t>Omzet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/>
                        <a:t>€  125.000,-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/>
                        <a:t> 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2738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/>
                        <a:t>IWO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/>
                        <a:t>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/>
                        <a:t>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6110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/>
                        <a:t>Brutowinst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/>
                        <a:t>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/>
                        <a:t>40 %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2718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5460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/>
              <a:t>Exploitatiebegroting 				</a:t>
            </a:r>
            <a:endParaRPr lang="nl-NL" sz="2000" i="1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503443"/>
            <a:ext cx="11179629" cy="3315299"/>
          </a:xfrm>
        </p:spPr>
        <p:txBody>
          <a:bodyPr/>
          <a:lstStyle/>
          <a:p>
            <a:pPr marL="0" indent="0">
              <a:buNone/>
            </a:pPr>
            <a:r>
              <a:rPr lang="nl-NL" sz="4000" b="1"/>
              <a:t>Opdrachten (Rekenvaardigheid) </a:t>
            </a:r>
          </a:p>
          <a:p>
            <a:pPr marL="0" indent="0">
              <a:buNone/>
            </a:pPr>
            <a:r>
              <a:rPr lang="nl-NL" sz="2400"/>
              <a:t>Brutowinst als % van de omzet</a:t>
            </a:r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</p:txBody>
      </p:sp>
      <p:graphicFrame>
        <p:nvGraphicFramePr>
          <p:cNvPr id="2" name="Tabel 1"/>
          <p:cNvGraphicFramePr>
            <a:graphicFrameLocks noGrp="1"/>
          </p:cNvGraphicFramePr>
          <p:nvPr/>
        </p:nvGraphicFramePr>
        <p:xfrm>
          <a:off x="2191657" y="3161092"/>
          <a:ext cx="8127999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84318815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53993216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20778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b="1"/>
                        <a:t>Omzet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/>
                        <a:t>€  348.798,-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/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2738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/>
                        <a:t>IWO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/>
                        <a:t>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/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6110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/>
                        <a:t>Brutowinst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/>
                        <a:t>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/>
                        <a:t>33 %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2718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7072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/>
              <a:t>Exploitatiebegroting 				</a:t>
            </a:r>
            <a:endParaRPr lang="nl-NL" sz="2000" i="1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503443"/>
            <a:ext cx="11179629" cy="3315299"/>
          </a:xfrm>
        </p:spPr>
        <p:txBody>
          <a:bodyPr/>
          <a:lstStyle/>
          <a:p>
            <a:pPr marL="0" indent="0">
              <a:buNone/>
            </a:pPr>
            <a:r>
              <a:rPr lang="nl-NL" sz="4000" b="1"/>
              <a:t>Opdrachten (Rekenvaardigheid) :</a:t>
            </a:r>
          </a:p>
          <a:p>
            <a:pPr marL="0" indent="0">
              <a:buNone/>
            </a:pPr>
            <a:r>
              <a:rPr lang="nl-NL" sz="2400">
                <a:solidFill>
                  <a:prstClr val="black"/>
                </a:solidFill>
              </a:rPr>
              <a:t>Brutowinst als % van de omzet</a:t>
            </a:r>
            <a:endParaRPr lang="nl-NL" sz="2400"/>
          </a:p>
          <a:p>
            <a:pPr marL="0" indent="0">
              <a:buNone/>
            </a:pPr>
            <a:r>
              <a:rPr lang="nl-NL" sz="4000"/>
              <a:t> </a:t>
            </a:r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</p:txBody>
      </p:sp>
      <p:graphicFrame>
        <p:nvGraphicFramePr>
          <p:cNvPr id="2" name="Tabel 1"/>
          <p:cNvGraphicFramePr>
            <a:graphicFrameLocks noGrp="1"/>
          </p:cNvGraphicFramePr>
          <p:nvPr/>
        </p:nvGraphicFramePr>
        <p:xfrm>
          <a:off x="2191657" y="3161092"/>
          <a:ext cx="8127999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84318815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53993216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20778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b="1"/>
                        <a:t>Omzet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/>
                        <a:t>€ 74.525,-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/>
                        <a:t>100 %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2738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/>
                        <a:t>IWO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/>
                        <a:t>€ 35,772,-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/>
                        <a:t>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6110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/>
                        <a:t>Brutowinst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/>
                        <a:t>€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/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2718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700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/>
              <a:t>Exploitatiebegroting 				</a:t>
            </a:r>
            <a:endParaRPr lang="nl-NL" sz="2000" i="1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503443"/>
            <a:ext cx="11179629" cy="3315299"/>
          </a:xfrm>
        </p:spPr>
        <p:txBody>
          <a:bodyPr/>
          <a:lstStyle/>
          <a:p>
            <a:pPr marL="0" indent="0">
              <a:buNone/>
            </a:pPr>
            <a:r>
              <a:rPr lang="nl-NL" sz="4000" b="1"/>
              <a:t>Opdrachten (Rekenvaardigheid) :</a:t>
            </a:r>
          </a:p>
          <a:p>
            <a:pPr marL="0" lvl="0" indent="0">
              <a:buNone/>
            </a:pPr>
            <a:r>
              <a:rPr lang="nl-NL" sz="2400">
                <a:solidFill>
                  <a:prstClr val="black"/>
                </a:solidFill>
              </a:rPr>
              <a:t>Brutowinst als % van de Inkoopwaarde van de omzet (IWO) </a:t>
            </a:r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</p:txBody>
      </p:sp>
      <p:graphicFrame>
        <p:nvGraphicFramePr>
          <p:cNvPr id="2" name="Tabel 1"/>
          <p:cNvGraphicFramePr>
            <a:graphicFrameLocks noGrp="1"/>
          </p:cNvGraphicFramePr>
          <p:nvPr/>
        </p:nvGraphicFramePr>
        <p:xfrm>
          <a:off x="2191657" y="3161092"/>
          <a:ext cx="8127999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84318815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53993216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20778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b="1"/>
                        <a:t>Omzet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/>
                        <a:t>€ 123.175,-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/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2738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/>
                        <a:t>IWO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/>
                        <a:t>€  98.540,-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/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6110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/>
                        <a:t>Brutowinst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/>
                        <a:t>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/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2718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6122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/>
              <a:t>Exploitatiebegroting 				</a:t>
            </a:r>
            <a:endParaRPr lang="nl-NL" sz="2000" i="1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503443"/>
            <a:ext cx="11179629" cy="3315299"/>
          </a:xfrm>
        </p:spPr>
        <p:txBody>
          <a:bodyPr/>
          <a:lstStyle/>
          <a:p>
            <a:pPr marL="0" indent="0">
              <a:buNone/>
            </a:pPr>
            <a:r>
              <a:rPr lang="nl-NL" sz="4000" b="1"/>
              <a:t>Opdrachten (Rekenvaardigheid) :</a:t>
            </a:r>
          </a:p>
          <a:p>
            <a:pPr marL="0" lvl="0" indent="0">
              <a:buNone/>
            </a:pPr>
            <a:r>
              <a:rPr lang="nl-NL" sz="2400">
                <a:solidFill>
                  <a:prstClr val="black"/>
                </a:solidFill>
              </a:rPr>
              <a:t>Brutowinst als % van de omzet </a:t>
            </a:r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</p:txBody>
      </p:sp>
      <p:graphicFrame>
        <p:nvGraphicFramePr>
          <p:cNvPr id="2" name="Tabel 1"/>
          <p:cNvGraphicFramePr>
            <a:graphicFrameLocks noGrp="1"/>
          </p:cNvGraphicFramePr>
          <p:nvPr/>
        </p:nvGraphicFramePr>
        <p:xfrm>
          <a:off x="2191657" y="3161092"/>
          <a:ext cx="812800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84318815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53993216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207789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6938826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b="1"/>
                        <a:t>Omzet incl. btw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/>
                        <a:t>€ 157.300,-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/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7412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/>
                        <a:t>Btw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/>
                        <a:t>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/>
                        <a:t>21 %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5496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/>
                        <a:t>Omzet excl. btw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/>
                        <a:t>€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/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/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2738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/>
                        <a:t>IWO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/>
                        <a:t>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/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/>
                        <a:t> 30 %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6110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/>
                        <a:t>Brutowinst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/>
                        <a:t>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/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/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2718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1882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/>
              <a:t>Exploitatiebegroting 				</a:t>
            </a:r>
            <a:endParaRPr lang="nl-NL" sz="2000" i="1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503443"/>
            <a:ext cx="11179629" cy="3315299"/>
          </a:xfrm>
        </p:spPr>
        <p:txBody>
          <a:bodyPr/>
          <a:lstStyle/>
          <a:p>
            <a:pPr marL="0" indent="0">
              <a:buNone/>
            </a:pPr>
            <a:r>
              <a:rPr lang="nl-NL" sz="4000" b="1"/>
              <a:t>Opdrachten (Rekenvaardigheid) :</a:t>
            </a:r>
          </a:p>
          <a:p>
            <a:pPr marL="0" lvl="0" indent="0">
              <a:buNone/>
            </a:pPr>
            <a:r>
              <a:rPr lang="nl-NL" sz="2400">
                <a:solidFill>
                  <a:prstClr val="black"/>
                </a:solidFill>
              </a:rPr>
              <a:t>Brutowinst als % van de omzet </a:t>
            </a:r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</p:txBody>
      </p:sp>
      <p:graphicFrame>
        <p:nvGraphicFramePr>
          <p:cNvPr id="2" name="Tabel 1"/>
          <p:cNvGraphicFramePr>
            <a:graphicFrameLocks noGrp="1"/>
          </p:cNvGraphicFramePr>
          <p:nvPr/>
        </p:nvGraphicFramePr>
        <p:xfrm>
          <a:off x="2191657" y="3161092"/>
          <a:ext cx="812800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84318815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53993216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207789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6938826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b="1"/>
                        <a:t>Omzet incl. btw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/>
                        <a:t>€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/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7412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/>
                        <a:t>Btw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/>
                        <a:t>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/>
                        <a:t>9 %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5496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/>
                        <a:t>Omzet excl. btw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/>
                        <a:t>€ 4.500,-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/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/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2738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/>
                        <a:t>IWO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/>
                        <a:t>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/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/>
                        <a:t>25 %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6110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/>
                        <a:t>Brutowinst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/>
                        <a:t>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/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/>
                        <a:t>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2718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550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B5FC2221-6673-460E-9932-4480AF37A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16</a:t>
            </a:fld>
            <a:endParaRPr lang="nl-NL"/>
          </a:p>
        </p:txBody>
      </p:sp>
      <p:sp>
        <p:nvSpPr>
          <p:cNvPr id="2" name="Ondertitel 1">
            <a:extLst>
              <a:ext uri="{FF2B5EF4-FFF2-40B4-BE49-F238E27FC236}">
                <a16:creationId xmlns:a16="http://schemas.microsoft.com/office/drawing/2014/main" id="{9AB00E9D-FE5B-4000-93AD-A5933085A4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/>
          <a:lstStyle/>
          <a:p>
            <a:r>
              <a:rPr lang="nl-NL"/>
              <a:t> </a:t>
            </a:r>
          </a:p>
          <a:p>
            <a:endParaRPr lang="nl-NL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3F2503CA-BD50-40D9-B48F-71457F24A0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/>
          <a:lstStyle/>
          <a:p>
            <a:br>
              <a:rPr lang="nl-NL">
                <a:solidFill>
                  <a:srgbClr val="A7FF00"/>
                </a:solidFill>
              </a:rPr>
            </a:br>
            <a:r>
              <a:rPr lang="nl-NL"/>
              <a:t>En nu nog voor je eigen onderneming</a:t>
            </a:r>
          </a:p>
        </p:txBody>
      </p:sp>
    </p:spTree>
    <p:extLst>
      <p:ext uri="{BB962C8B-B14F-4D97-AF65-F5344CB8AC3E}">
        <p14:creationId xmlns:p14="http://schemas.microsoft.com/office/powerpoint/2010/main" val="1234698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/>
        </p:nvSpPr>
        <p:spPr bwMode="auto">
          <a:xfrm>
            <a:off x="838200" y="234893"/>
            <a:ext cx="10515600" cy="1031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/>
              <a:t>Exploitatiebegroting format </a:t>
            </a:r>
          </a:p>
          <a:p>
            <a:r>
              <a:rPr lang="nl-NL" sz="2000"/>
              <a:t>(Excel format staat in wikiwijs)				</a:t>
            </a:r>
            <a:endParaRPr lang="nl-NL" sz="1050" i="1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91D1D75-E6C3-4799-846E-6C2B866540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2"/>
          <a:stretch/>
        </p:blipFill>
        <p:spPr>
          <a:xfrm>
            <a:off x="1627833" y="1424103"/>
            <a:ext cx="7893137" cy="504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5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/>
              <a:t>Én een </a:t>
            </a:r>
            <a:r>
              <a:rPr lang="nl-NL" err="1"/>
              <a:t>Xtra</a:t>
            </a:r>
            <a:r>
              <a:rPr lang="nl-NL"/>
              <a:t> opdracht:</a:t>
            </a:r>
            <a:br>
              <a:rPr lang="nl-NL"/>
            </a:br>
            <a:r>
              <a:rPr lang="nl-NL"/>
              <a:t>Exploitatiebegroting 				</a:t>
            </a:r>
            <a:endParaRPr lang="nl-NL" sz="2000" i="1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690687"/>
            <a:ext cx="11179629" cy="4315829"/>
          </a:xfrm>
        </p:spPr>
        <p:txBody>
          <a:bodyPr/>
          <a:lstStyle/>
          <a:p>
            <a:r>
              <a:rPr lang="nl-NL" sz="2000"/>
              <a:t>Zonneduin verwacht komend jaar een omzet inclusief btw te halen van € 831.825,39</a:t>
            </a:r>
          </a:p>
          <a:p>
            <a:r>
              <a:rPr lang="nl-NL" sz="2000"/>
              <a:t>De omzet van Zonneduin valt onder het 21% btw-tarief.</a:t>
            </a:r>
          </a:p>
          <a:p>
            <a:r>
              <a:rPr lang="nl-NL" sz="2000"/>
              <a:t>De brutowinst van Zonneduin was vorig jaar 50% van de omzet.</a:t>
            </a:r>
          </a:p>
          <a:p>
            <a:r>
              <a:rPr lang="nl-NL" sz="2000"/>
              <a:t>Vorig jaar waren de exploitatiekosten als % van de omzet:</a:t>
            </a:r>
          </a:p>
          <a:p>
            <a:pPr lvl="1"/>
            <a:r>
              <a:rPr lang="nl-NL"/>
              <a:t>Afschrijvingskosten 	5% </a:t>
            </a:r>
          </a:p>
          <a:p>
            <a:pPr lvl="1"/>
            <a:r>
              <a:rPr lang="nl-NL"/>
              <a:t>Rente- en bankkosten 	7%</a:t>
            </a:r>
          </a:p>
          <a:p>
            <a:pPr lvl="1"/>
            <a:r>
              <a:rPr lang="nl-NL"/>
              <a:t>Huisvestingkosten	10%</a:t>
            </a:r>
          </a:p>
          <a:p>
            <a:pPr lvl="1"/>
            <a:r>
              <a:rPr lang="nl-NL"/>
              <a:t>Personeelskosten	12%</a:t>
            </a:r>
          </a:p>
          <a:p>
            <a:pPr lvl="1"/>
            <a:r>
              <a:rPr lang="nl-NL"/>
              <a:t>Algemene kosten	4%</a:t>
            </a:r>
          </a:p>
          <a:p>
            <a:pPr lvl="1"/>
            <a:r>
              <a:rPr lang="nl-NL"/>
              <a:t>Transportkosten	3%</a:t>
            </a:r>
          </a:p>
          <a:p>
            <a:pPr lvl="1"/>
            <a:r>
              <a:rPr lang="nl-NL"/>
              <a:t>Promotiekosten	2%</a:t>
            </a:r>
          </a:p>
          <a:p>
            <a:r>
              <a:rPr lang="nl-NL" sz="2000"/>
              <a:t>Zonneduin verwacht dat deze percentages ook voor komende jaar gelden.</a:t>
            </a:r>
          </a:p>
          <a:p>
            <a:endParaRPr lang="nl-NL" sz="2000"/>
          </a:p>
          <a:p>
            <a:pPr marL="0" indent="0">
              <a:buNone/>
            </a:pPr>
            <a:r>
              <a:rPr lang="nl-NL" sz="2000" b="1"/>
              <a:t>Opdracht: </a:t>
            </a:r>
            <a:r>
              <a:rPr lang="nl-NL" sz="2000"/>
              <a:t>Stel voor Zonneduin de exploitatiebegroting samen in euro’s en in procenten van de omzet.</a:t>
            </a:r>
            <a:endParaRPr lang="nl-NL" sz="2000" b="1"/>
          </a:p>
          <a:p>
            <a:pPr marL="0" indent="0">
              <a:buNone/>
            </a:pPr>
            <a:endParaRPr lang="nl-NL" sz="2800"/>
          </a:p>
          <a:p>
            <a:pPr marL="0" indent="0">
              <a:buNone/>
            </a:pPr>
            <a:endParaRPr lang="nl-NL" sz="2400"/>
          </a:p>
          <a:p>
            <a:pPr marL="0" indent="0">
              <a:buNone/>
            </a:pPr>
            <a:endParaRPr lang="nl-NL" sz="2400"/>
          </a:p>
          <a:p>
            <a:pPr marL="0" indent="0">
              <a:buNone/>
            </a:pPr>
            <a:endParaRPr lang="nl-NL" sz="2400"/>
          </a:p>
          <a:p>
            <a:pPr marL="0" indent="0">
              <a:buNone/>
            </a:pPr>
            <a:endParaRPr lang="nl-NL" sz="2400"/>
          </a:p>
          <a:p>
            <a:pPr marL="0" indent="0">
              <a:buNone/>
            </a:pPr>
            <a:endParaRPr lang="nl-NL" sz="2400"/>
          </a:p>
        </p:txBody>
      </p:sp>
    </p:spTree>
    <p:extLst>
      <p:ext uri="{BB962C8B-B14F-4D97-AF65-F5344CB8AC3E}">
        <p14:creationId xmlns:p14="http://schemas.microsoft.com/office/powerpoint/2010/main" val="2890944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B5FC2221-6673-460E-9932-4480AF37A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2</a:t>
            </a:fld>
            <a:endParaRPr lang="nl-NL"/>
          </a:p>
        </p:txBody>
      </p:sp>
      <p:sp>
        <p:nvSpPr>
          <p:cNvPr id="2" name="Ondertitel 1">
            <a:extLst>
              <a:ext uri="{FF2B5EF4-FFF2-40B4-BE49-F238E27FC236}">
                <a16:creationId xmlns:a16="http://schemas.microsoft.com/office/drawing/2014/main" id="{9AB00E9D-FE5B-4000-93AD-A5933085A4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/>
          <a:lstStyle/>
          <a:p>
            <a:r>
              <a:rPr lang="nl-NL"/>
              <a:t> </a:t>
            </a:r>
          </a:p>
          <a:p>
            <a:endParaRPr lang="nl-NL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3F2503CA-BD50-40D9-B48F-71457F24A0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/>
          <a:lstStyle/>
          <a:p>
            <a:r>
              <a:rPr lang="nl-NL">
                <a:solidFill>
                  <a:srgbClr val="A7FF00"/>
                </a:solidFill>
              </a:rPr>
              <a:t>Vorige keer…..</a:t>
            </a:r>
            <a:br>
              <a:rPr lang="nl-NL">
                <a:solidFill>
                  <a:srgbClr val="A7FF00"/>
                </a:solidFill>
              </a:rPr>
            </a:br>
            <a:r>
              <a:rPr lang="nl-NL"/>
              <a:t>En nu nog een keer</a:t>
            </a:r>
          </a:p>
        </p:txBody>
      </p:sp>
    </p:spTree>
    <p:extLst>
      <p:ext uri="{BB962C8B-B14F-4D97-AF65-F5344CB8AC3E}">
        <p14:creationId xmlns:p14="http://schemas.microsoft.com/office/powerpoint/2010/main" val="390261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050" y="2756756"/>
            <a:ext cx="5261463" cy="4070188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1524000" y="660160"/>
            <a:ext cx="9144000" cy="980757"/>
          </a:xfrm>
        </p:spPr>
        <p:txBody>
          <a:bodyPr anchor="t"/>
          <a:lstStyle/>
          <a:p>
            <a:pPr algn="l"/>
            <a:r>
              <a:rPr lang="nl-NL" sz="3600" b="1"/>
              <a:t>Financieel management - </a:t>
            </a:r>
            <a:r>
              <a:rPr lang="nl-NL" sz="3600" i="1"/>
              <a:t>Herhaling</a:t>
            </a:r>
            <a:br>
              <a:rPr lang="nl-NL" sz="4000" i="1"/>
            </a:br>
            <a:r>
              <a:rPr lang="nl-NL" sz="4000" i="1"/>
              <a:t>Belasting toegevoegde waarde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138" y="2756756"/>
            <a:ext cx="4938344" cy="4098682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1781174" y="2147627"/>
            <a:ext cx="3411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/>
              <a:t>Inkoopproces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6869905" y="2152754"/>
            <a:ext cx="3411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/>
              <a:t>Verkoopproces</a:t>
            </a:r>
          </a:p>
        </p:txBody>
      </p:sp>
    </p:spTree>
    <p:extLst>
      <p:ext uri="{BB962C8B-B14F-4D97-AF65-F5344CB8AC3E}">
        <p14:creationId xmlns:p14="http://schemas.microsoft.com/office/powerpoint/2010/main" val="176909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1524000" y="660160"/>
            <a:ext cx="9144000" cy="980757"/>
          </a:xfrm>
        </p:spPr>
        <p:txBody>
          <a:bodyPr anchor="t"/>
          <a:lstStyle/>
          <a:p>
            <a:pPr algn="l"/>
            <a:r>
              <a:rPr lang="nl-NL" sz="3600" b="1"/>
              <a:t>Financieel management - </a:t>
            </a:r>
            <a:r>
              <a:rPr lang="nl-NL" sz="3600" i="1"/>
              <a:t>Herhaling</a:t>
            </a:r>
            <a:br>
              <a:rPr lang="nl-NL" sz="4000" i="1"/>
            </a:br>
            <a:r>
              <a:rPr lang="nl-NL" sz="4000" i="1"/>
              <a:t>Belasting toegevoegde waarde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1362366" y="2827842"/>
            <a:ext cx="3843008" cy="3798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6E1E8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800" b="1" i="1">
                <a:solidFill>
                  <a:schemeClr val="tx1"/>
                </a:solidFill>
              </a:rPr>
              <a:t>Btw-tarieven</a:t>
            </a:r>
          </a:p>
          <a:p>
            <a:pPr algn="l"/>
            <a:endParaRPr lang="nl-NL" sz="1600" i="1">
              <a:solidFill>
                <a:schemeClr val="tx1"/>
              </a:solidFill>
            </a:endParaRPr>
          </a:p>
        </p:txBody>
      </p:sp>
      <p:graphicFrame>
        <p:nvGraphicFramePr>
          <p:cNvPr id="10" name="Tabe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67116"/>
              </p:ext>
            </p:extLst>
          </p:nvPr>
        </p:nvGraphicFramePr>
        <p:xfrm>
          <a:off x="2047875" y="3445117"/>
          <a:ext cx="9365796" cy="14020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951087">
                  <a:extLst>
                    <a:ext uri="{9D8B030D-6E8A-4147-A177-3AD203B41FA5}">
                      <a16:colId xmlns:a16="http://schemas.microsoft.com/office/drawing/2014/main" val="1281642109"/>
                    </a:ext>
                  </a:extLst>
                </a:gridCol>
                <a:gridCol w="2818551">
                  <a:extLst>
                    <a:ext uri="{9D8B030D-6E8A-4147-A177-3AD203B41FA5}">
                      <a16:colId xmlns:a16="http://schemas.microsoft.com/office/drawing/2014/main" val="236362889"/>
                    </a:ext>
                  </a:extLst>
                </a:gridCol>
                <a:gridCol w="5596158">
                  <a:extLst>
                    <a:ext uri="{9D8B030D-6E8A-4147-A177-3AD203B41FA5}">
                      <a16:colId xmlns:a16="http://schemas.microsoft.com/office/drawing/2014/main" val="26479856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b="1">
                          <a:solidFill>
                            <a:srgbClr val="000000"/>
                          </a:solidFill>
                        </a:rPr>
                        <a:t>21%</a:t>
                      </a:r>
                    </a:p>
                  </a:txBody>
                  <a:tcPr>
                    <a:solidFill>
                      <a:srgbClr val="A7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1">
                          <a:solidFill>
                            <a:srgbClr val="000000"/>
                          </a:solidFill>
                        </a:rPr>
                        <a:t>Algemeen</a:t>
                      </a:r>
                      <a:r>
                        <a:rPr lang="nl-NL" sz="1400" b="1" baseline="0">
                          <a:solidFill>
                            <a:srgbClr val="000000"/>
                          </a:solidFill>
                        </a:rPr>
                        <a:t> of basistarief</a:t>
                      </a:r>
                      <a:endParaRPr lang="nl-NL" sz="1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A7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b="1">
                          <a:solidFill>
                            <a:srgbClr val="000000"/>
                          </a:solidFill>
                        </a:rPr>
                        <a:t>die niet vrijgesteld zijn, en die niet onder het 9%- of 0%-tarief vallen. </a:t>
                      </a:r>
                    </a:p>
                  </a:txBody>
                  <a:tcPr>
                    <a:solidFill>
                      <a:srgbClr val="A7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309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>
                          <a:solidFill>
                            <a:srgbClr val="000000"/>
                          </a:solidFill>
                        </a:rPr>
                        <a:t>9%</a:t>
                      </a:r>
                    </a:p>
                  </a:txBody>
                  <a:tcPr>
                    <a:solidFill>
                      <a:srgbClr val="A7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b="1">
                          <a:solidFill>
                            <a:srgbClr val="000000"/>
                          </a:solidFill>
                        </a:rPr>
                        <a:t>Verlaagd tarief</a:t>
                      </a:r>
                    </a:p>
                  </a:txBody>
                  <a:tcPr>
                    <a:solidFill>
                      <a:srgbClr val="A7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b="1">
                          <a:solidFill>
                            <a:srgbClr val="000000"/>
                          </a:solidFill>
                        </a:rPr>
                        <a:t>Voedingsmiddelen, water, agrarische goederen, geneesmiddelen, kunst en boeken</a:t>
                      </a:r>
                    </a:p>
                  </a:txBody>
                  <a:tcPr>
                    <a:solidFill>
                      <a:srgbClr val="A7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124718"/>
                  </a:ext>
                </a:extLst>
              </a:tr>
              <a:tr h="171843">
                <a:tc>
                  <a:txBody>
                    <a:bodyPr/>
                    <a:lstStyle/>
                    <a:p>
                      <a:r>
                        <a:rPr lang="nl-NL" b="1">
                          <a:solidFill>
                            <a:srgbClr val="000000"/>
                          </a:solidFill>
                        </a:rPr>
                        <a:t>0%</a:t>
                      </a:r>
                    </a:p>
                  </a:txBody>
                  <a:tcPr>
                    <a:solidFill>
                      <a:srgbClr val="A7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b="1">
                          <a:solidFill>
                            <a:srgbClr val="000000"/>
                          </a:solidFill>
                        </a:rPr>
                        <a:t>0%-tarief</a:t>
                      </a:r>
                    </a:p>
                  </a:txBody>
                  <a:tcPr>
                    <a:solidFill>
                      <a:srgbClr val="A7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b="1">
                          <a:solidFill>
                            <a:srgbClr val="000000"/>
                          </a:solidFill>
                        </a:rPr>
                        <a:t>Goederen die je exporteert, visvangst,</a:t>
                      </a:r>
                      <a:r>
                        <a:rPr lang="nl-NL" sz="1400" b="1" baseline="0">
                          <a:solidFill>
                            <a:srgbClr val="000000"/>
                          </a:solidFill>
                        </a:rPr>
                        <a:t> accijnsgoederen</a:t>
                      </a:r>
                      <a:endParaRPr lang="nl-NL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A7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90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2342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1524000" y="660160"/>
            <a:ext cx="9144000" cy="980757"/>
          </a:xfrm>
        </p:spPr>
        <p:txBody>
          <a:bodyPr anchor="t"/>
          <a:lstStyle/>
          <a:p>
            <a:pPr algn="l"/>
            <a:r>
              <a:rPr lang="nl-NL" sz="3600" b="1"/>
              <a:t>Financieel management – Kosten versus Uitgaven</a:t>
            </a:r>
            <a:br>
              <a:rPr lang="nl-NL" sz="4000" i="1"/>
            </a:br>
            <a:endParaRPr lang="nl-NL" sz="4000" i="1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2A428030-638A-4C55-BF9F-509CA546E319}"/>
              </a:ext>
            </a:extLst>
          </p:cNvPr>
          <p:cNvSpPr txBox="1">
            <a:spLocks/>
          </p:cNvSpPr>
          <p:nvPr/>
        </p:nvSpPr>
        <p:spPr bwMode="auto">
          <a:xfrm>
            <a:off x="838200" y="2363377"/>
            <a:ext cx="10515600" cy="746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800" b="1">
                <a:solidFill>
                  <a:srgbClr val="002060"/>
                </a:solidFill>
              </a:rPr>
              <a:t>KOSTEN ~ UITGAVEN</a:t>
            </a:r>
          </a:p>
        </p:txBody>
      </p:sp>
      <p:pic>
        <p:nvPicPr>
          <p:cNvPr id="2050" name="Picture 2" descr="Afbeeldingsresultaat voor kosten uitgav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578" y="3109546"/>
            <a:ext cx="7630844" cy="272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224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1524000" y="660160"/>
            <a:ext cx="9144000" cy="980757"/>
          </a:xfrm>
        </p:spPr>
        <p:txBody>
          <a:bodyPr anchor="t"/>
          <a:lstStyle/>
          <a:p>
            <a:pPr algn="l"/>
            <a:r>
              <a:rPr lang="nl-NL" sz="3600" b="1"/>
              <a:t>Financieel management </a:t>
            </a:r>
            <a:br>
              <a:rPr lang="nl-NL" sz="4000" i="1"/>
            </a:br>
            <a:r>
              <a:rPr lang="nl-NL" sz="4000" i="1"/>
              <a:t>Kostenindelingen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524000" y="3698444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Naar kostensoort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 vaste(constante) &amp; variabele kosten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 directe &amp; indirecte kosten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907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/>
        </p:nvSpPr>
        <p:spPr bwMode="auto">
          <a:xfrm>
            <a:off x="497949" y="69854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/>
              <a:t>Exploitatiebegroting 				</a:t>
            </a:r>
            <a:r>
              <a:rPr lang="nl-NL" sz="2800" i="1"/>
              <a:t>(</a:t>
            </a:r>
            <a:endParaRPr lang="nl-NL" sz="2000" i="1"/>
          </a:p>
        </p:txBody>
      </p:sp>
      <p:sp>
        <p:nvSpPr>
          <p:cNvPr id="4" name="Tijdelijke aanduiding voor inhoud 2"/>
          <p:cNvSpPr>
            <a:spLocks noGrp="1"/>
          </p:cNvSpPr>
          <p:nvPr/>
        </p:nvSpPr>
        <p:spPr bwMode="auto">
          <a:xfrm>
            <a:off x="497949" y="1836863"/>
            <a:ext cx="10515600" cy="4322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/>
              <a:t>Overzicht dat inzichtelijk maakt of je verlies of winst maakt (excl. btw)</a:t>
            </a:r>
          </a:p>
          <a:p>
            <a:pPr marL="0" indent="0">
              <a:buNone/>
            </a:pPr>
            <a:endParaRPr lang="nl-NL"/>
          </a:p>
          <a:p>
            <a:r>
              <a:rPr lang="nl-NL">
                <a:solidFill>
                  <a:prstClr val="black"/>
                </a:solidFill>
              </a:rPr>
              <a:t>Exploitatie</a:t>
            </a:r>
            <a:r>
              <a:rPr lang="nl-NL" i="1">
                <a:solidFill>
                  <a:srgbClr val="0070C0"/>
                </a:solidFill>
              </a:rPr>
              <a:t>begroting</a:t>
            </a:r>
            <a:r>
              <a:rPr lang="nl-NL"/>
              <a:t> </a:t>
            </a:r>
          </a:p>
          <a:p>
            <a:r>
              <a:rPr lang="nl-NL"/>
              <a:t>Exploitatie</a:t>
            </a:r>
            <a:r>
              <a:rPr lang="nl-NL" i="1">
                <a:solidFill>
                  <a:srgbClr val="0070C0"/>
                </a:solidFill>
              </a:rPr>
              <a:t>overzicht</a:t>
            </a:r>
            <a:r>
              <a:rPr lang="nl-NL" i="1"/>
              <a:t> </a:t>
            </a:r>
            <a:endParaRPr lang="nl-NL">
              <a:solidFill>
                <a:prstClr val="black"/>
              </a:solidFill>
            </a:endParaRPr>
          </a:p>
          <a:p>
            <a:r>
              <a:rPr lang="nl-NL">
                <a:solidFill>
                  <a:prstClr val="black"/>
                </a:solidFill>
              </a:rPr>
              <a:t>Exploitatie</a:t>
            </a:r>
            <a:r>
              <a:rPr lang="nl-NL" i="1">
                <a:solidFill>
                  <a:prstClr val="black"/>
                </a:solidFill>
              </a:rPr>
              <a:t>budget</a:t>
            </a:r>
            <a:r>
              <a:rPr lang="nl-NL">
                <a:solidFill>
                  <a:prstClr val="black"/>
                </a:solidFill>
              </a:rPr>
              <a:t> (taakstellend karakter)</a:t>
            </a:r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</p:txBody>
      </p:sp>
      <p:pic>
        <p:nvPicPr>
          <p:cNvPr id="5" name="Picture 2" descr="Afbeeldingsresultaat voor winst verli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095" y="3700497"/>
            <a:ext cx="2458957" cy="245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304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/>
          <a:srcRect b="20635"/>
          <a:stretch/>
        </p:blipFill>
        <p:spPr>
          <a:xfrm>
            <a:off x="3540468" y="1672426"/>
            <a:ext cx="5111063" cy="4267211"/>
          </a:xfrm>
          <a:prstGeom prst="rect">
            <a:avLst/>
          </a:prstGeom>
        </p:spPr>
      </p:pic>
      <p:sp>
        <p:nvSpPr>
          <p:cNvPr id="3" name="Titel 1"/>
          <p:cNvSpPr>
            <a:spLocks noGrp="1"/>
          </p:cNvSpPr>
          <p:nvPr/>
        </p:nvSpPr>
        <p:spPr bwMode="auto">
          <a:xfrm>
            <a:off x="838200" y="632613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/>
              <a:t>Exploitatiebegroting 			</a:t>
            </a:r>
            <a:endParaRPr lang="nl-NL" sz="2000" i="1"/>
          </a:p>
        </p:txBody>
      </p:sp>
    </p:spTree>
    <p:extLst>
      <p:ext uri="{BB962C8B-B14F-4D97-AF65-F5344CB8AC3E}">
        <p14:creationId xmlns:p14="http://schemas.microsoft.com/office/powerpoint/2010/main" val="514460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/>
              <a:t>Exploitatiebegroting 				</a:t>
            </a:r>
            <a:endParaRPr lang="nl-NL" sz="2000" i="1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503443"/>
            <a:ext cx="11179629" cy="3315299"/>
          </a:xfrm>
        </p:spPr>
        <p:txBody>
          <a:bodyPr/>
          <a:lstStyle/>
          <a:p>
            <a:pPr marL="0" indent="0">
              <a:buNone/>
            </a:pPr>
            <a:r>
              <a:rPr lang="nl-NL" sz="4000" b="1"/>
              <a:t>Opdrachten (Rekenvaardigheid) :</a:t>
            </a:r>
          </a:p>
          <a:p>
            <a:pPr marL="0" indent="0">
              <a:buNone/>
            </a:pPr>
            <a:r>
              <a:rPr lang="nl-NL" sz="2400"/>
              <a:t>Brutowinst als % van de Inkoopwaarde van de omzet (IWO) </a:t>
            </a:r>
          </a:p>
          <a:p>
            <a:pPr marL="0" indent="0">
              <a:buNone/>
            </a:pPr>
            <a:endParaRPr lang="nl-NL" sz="2400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</p:txBody>
      </p:sp>
      <p:graphicFrame>
        <p:nvGraphicFramePr>
          <p:cNvPr id="2" name="Tabel 1"/>
          <p:cNvGraphicFramePr>
            <a:graphicFrameLocks noGrp="1"/>
          </p:cNvGraphicFramePr>
          <p:nvPr/>
        </p:nvGraphicFramePr>
        <p:xfrm>
          <a:off x="2191657" y="3161092"/>
          <a:ext cx="8127999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84318815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53993216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20778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b="1"/>
                        <a:t>Omzet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/>
                        <a:t>€  125.000,-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/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2738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/>
                        <a:t>IWO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/>
                        <a:t>€          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/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6110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/>
                        <a:t>Brutowinst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/>
                        <a:t>€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/>
                        <a:t> 30 %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2718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262476"/>
      </p:ext>
    </p:extLst>
  </p:cSld>
  <p:clrMapOvr>
    <a:masterClrMapping/>
  </p:clrMapOvr>
</p:sld>
</file>

<file path=ppt/theme/theme1.xml><?xml version="1.0" encoding="utf-8"?>
<a:theme xmlns:a="http://schemas.openxmlformats.org/drawingml/2006/main" name="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uverta.potx" id="{0635E91E-FBA7-4A8B-B522-53C4FF720AC5}" vid="{81EEE544-BE30-41B1-B76B-26E0C066DFE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3" ma:contentTypeDescription="Een nieuw document maken." ma:contentTypeScope="" ma:versionID="bd0271150be9f8e9bec974e355b2f8a7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59377b08247893b8b844217c25199b5d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3B809E-9840-4F61-A777-0ECC9F692F13}">
  <ds:schemaRefs>
    <ds:schemaRef ds:uri="2c4f0c93-2979-4f27-aab2-70de95932352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c6f82ce1-f6df-49a5-8b49-cf8409a27aa4"/>
    <ds:schemaRef ds:uri="http://schemas.microsoft.com/office/2006/documentManagement/types"/>
    <ds:schemaRef ds:uri="http://www.w3.org/XML/1998/namespace"/>
    <ds:schemaRef ds:uri="http://purl.org/dc/elements/1.1/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72CBA4E-342F-4035-A392-54CE915B650E}">
  <ds:schemaRefs>
    <ds:schemaRef ds:uri="2c4f0c93-2979-4f27-aab2-70de95932352"/>
    <ds:schemaRef ds:uri="c6f82ce1-f6df-49a5-8b49-cf8409a27aa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61B2D58-936F-4BD2-8FE1-199ADA5CFC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Yuverta</Template>
  <TotalTime>0</TotalTime>
  <Words>546</Words>
  <Application>Microsoft Office PowerPoint</Application>
  <PresentationFormat>Breedbeeld</PresentationFormat>
  <Paragraphs>194</Paragraphs>
  <Slides>18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Calibri</vt:lpstr>
      <vt:lpstr>Trebuchet MS</vt:lpstr>
      <vt:lpstr>Wingdings 3</vt:lpstr>
      <vt:lpstr>Yuverta</vt:lpstr>
      <vt:lpstr>Financieel management</vt:lpstr>
      <vt:lpstr>Vorige keer….. En nu nog een keer</vt:lpstr>
      <vt:lpstr>Financieel management - Herhaling Belasting toegevoegde waarde</vt:lpstr>
      <vt:lpstr>Financieel management - Herhaling Belasting toegevoegde waarde</vt:lpstr>
      <vt:lpstr>Financieel management – Kosten versus Uitgaven </vt:lpstr>
      <vt:lpstr>Financieel management  Kostenindelingen</vt:lpstr>
      <vt:lpstr>PowerPoint-presentatie</vt:lpstr>
      <vt:lpstr>PowerPoint-presentatie</vt:lpstr>
      <vt:lpstr>Exploitatiebegroting     </vt:lpstr>
      <vt:lpstr>Exploitatiebegroting     </vt:lpstr>
      <vt:lpstr>Exploitatiebegroting     </vt:lpstr>
      <vt:lpstr>Exploitatiebegroting     </vt:lpstr>
      <vt:lpstr>Exploitatiebegroting     </vt:lpstr>
      <vt:lpstr>Exploitatiebegroting     </vt:lpstr>
      <vt:lpstr>Exploitatiebegroting     </vt:lpstr>
      <vt:lpstr> En nu nog voor je eigen onderneming</vt:lpstr>
      <vt:lpstr>PowerPoint-presentatie</vt:lpstr>
      <vt:lpstr>Én een Xtra opdracht: Exploitatiebegroting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Stijn Weijermars</dc:creator>
  <dc:description>Template by HQ Solutions</dc:description>
  <cp:lastModifiedBy>Stijn Weijermars</cp:lastModifiedBy>
  <cp:revision>1</cp:revision>
  <dcterms:created xsi:type="dcterms:W3CDTF">2021-03-01T11:59:21Z</dcterms:created>
  <dcterms:modified xsi:type="dcterms:W3CDTF">2021-12-07T19:04:03Z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</Properties>
</file>